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3" r:id="rId1"/>
  </p:sldMasterIdLst>
  <p:sldIdLst>
    <p:sldId id="258" r:id="rId2"/>
    <p:sldId id="256" r:id="rId3"/>
    <p:sldId id="277" r:id="rId4"/>
    <p:sldId id="278" r:id="rId5"/>
    <p:sldId id="279" r:id="rId6"/>
    <p:sldId id="257" r:id="rId7"/>
    <p:sldId id="259" r:id="rId8"/>
    <p:sldId id="274" r:id="rId9"/>
    <p:sldId id="281" r:id="rId10"/>
    <p:sldId id="282" r:id="rId11"/>
    <p:sldId id="276" r:id="rId12"/>
    <p:sldId id="273" r:id="rId13"/>
    <p:sldId id="275" r:id="rId14"/>
    <p:sldId id="262" r:id="rId15"/>
    <p:sldId id="271" r:id="rId16"/>
    <p:sldId id="280" r:id="rId17"/>
    <p:sldId id="265" r:id="rId18"/>
    <p:sldId id="266" r:id="rId19"/>
    <p:sldId id="269" r:id="rId20"/>
    <p:sldId id="270" r:id="rId21"/>
    <p:sldId id="264" r:id="rId22"/>
    <p:sldId id="267" r:id="rId23"/>
    <p:sldId id="283" r:id="rId24"/>
    <p:sldId id="268" r:id="rId25"/>
    <p:sldId id="26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FD8D8F-0906-4995-85C2-0720990FCF44}" type="doc">
      <dgm:prSet loTypeId="urn:microsoft.com/office/officeart/2005/8/layout/chart3" loCatId="relationship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D881C5-B0A4-4E8F-8022-F75FD9B4A69E}">
      <dgm:prSet custT="1"/>
      <dgm:spPr/>
      <dgm:t>
        <a:bodyPr/>
        <a:lstStyle/>
        <a:p>
          <a:pPr rtl="0"/>
          <a:r>
            <a:rPr lang="en-US" sz="3600" dirty="0"/>
            <a:t>A year like no </a:t>
          </a:r>
          <a:r>
            <a:rPr lang="en-US" sz="4400" dirty="0"/>
            <a:t>other 7</a:t>
          </a:r>
          <a:r>
            <a:rPr lang="en-US" sz="4400" baseline="30000" dirty="0"/>
            <a:t>th</a:t>
          </a:r>
          <a:r>
            <a:rPr lang="en-US" sz="3600" dirty="0"/>
            <a:t> Grade!</a:t>
          </a:r>
        </a:p>
      </dgm:t>
    </dgm:pt>
    <dgm:pt modelId="{CA7976D0-4296-4C5A-B9D4-FA3055E7E290}" type="parTrans" cxnId="{DDC877D7-C915-4341-9318-23EC87A86CC1}">
      <dgm:prSet/>
      <dgm:spPr/>
      <dgm:t>
        <a:bodyPr/>
        <a:lstStyle/>
        <a:p>
          <a:endParaRPr lang="en-US"/>
        </a:p>
      </dgm:t>
    </dgm:pt>
    <dgm:pt modelId="{F47B35A3-C124-4C3C-B4A6-F18FB68F5C91}" type="sibTrans" cxnId="{DDC877D7-C915-4341-9318-23EC87A86CC1}">
      <dgm:prSet/>
      <dgm:spPr/>
      <dgm:t>
        <a:bodyPr/>
        <a:lstStyle/>
        <a:p>
          <a:endParaRPr lang="en-US"/>
        </a:p>
      </dgm:t>
    </dgm:pt>
    <dgm:pt modelId="{B0DA41B9-6D1E-4266-B4D4-72F1C1D1B1BC}" type="pres">
      <dgm:prSet presAssocID="{D3FD8D8F-0906-4995-85C2-0720990FCF44}" presName="compositeShape" presStyleCnt="0">
        <dgm:presLayoutVars>
          <dgm:chMax val="7"/>
          <dgm:dir/>
          <dgm:resizeHandles val="exact"/>
        </dgm:presLayoutVars>
      </dgm:prSet>
      <dgm:spPr/>
    </dgm:pt>
    <dgm:pt modelId="{7D2B81E4-607F-488E-A6D1-366912ABF716}" type="pres">
      <dgm:prSet presAssocID="{D3FD8D8F-0906-4995-85C2-0720990FCF44}" presName="wedge1" presStyleLbl="node1" presStyleIdx="0" presStyleCnt="1" custLinFactNeighborX="-12655" custLinFactNeighborY="-4219"/>
      <dgm:spPr/>
    </dgm:pt>
    <dgm:pt modelId="{71343EDA-976C-43D6-9793-65160EC4789A}" type="pres">
      <dgm:prSet presAssocID="{D3FD8D8F-0906-4995-85C2-0720990FCF44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0AAB4E5C-55FE-4332-BD60-8C479EE52E75}" type="presOf" srcId="{30D881C5-B0A4-4E8F-8022-F75FD9B4A69E}" destId="{7D2B81E4-607F-488E-A6D1-366912ABF716}" srcOrd="0" destOrd="0" presId="urn:microsoft.com/office/officeart/2005/8/layout/chart3"/>
    <dgm:cxn modelId="{DFA35886-B18D-43BD-8D0C-5DDA5F64FE90}" type="presOf" srcId="{30D881C5-B0A4-4E8F-8022-F75FD9B4A69E}" destId="{71343EDA-976C-43D6-9793-65160EC4789A}" srcOrd="1" destOrd="0" presId="urn:microsoft.com/office/officeart/2005/8/layout/chart3"/>
    <dgm:cxn modelId="{DDC877D7-C915-4341-9318-23EC87A86CC1}" srcId="{D3FD8D8F-0906-4995-85C2-0720990FCF44}" destId="{30D881C5-B0A4-4E8F-8022-F75FD9B4A69E}" srcOrd="0" destOrd="0" parTransId="{CA7976D0-4296-4C5A-B9D4-FA3055E7E290}" sibTransId="{F47B35A3-C124-4C3C-B4A6-F18FB68F5C91}"/>
    <dgm:cxn modelId="{060B86EF-62BC-4ADE-831B-367052AF3D97}" type="presOf" srcId="{D3FD8D8F-0906-4995-85C2-0720990FCF44}" destId="{B0DA41B9-6D1E-4266-B4D4-72F1C1D1B1BC}" srcOrd="0" destOrd="0" presId="urn:microsoft.com/office/officeart/2005/8/layout/chart3"/>
    <dgm:cxn modelId="{3E27714C-1E32-4DF9-BB08-30298D9914ED}" type="presParOf" srcId="{B0DA41B9-6D1E-4266-B4D4-72F1C1D1B1BC}" destId="{7D2B81E4-607F-488E-A6D1-366912ABF716}" srcOrd="0" destOrd="0" presId="urn:microsoft.com/office/officeart/2005/8/layout/chart3"/>
    <dgm:cxn modelId="{046693FC-30A4-4DB8-99D6-9812A8421AC4}" type="presParOf" srcId="{B0DA41B9-6D1E-4266-B4D4-72F1C1D1B1BC}" destId="{71343EDA-976C-43D6-9793-65160EC4789A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B81E4-607F-488E-A6D1-366912ABF716}">
      <dsp:nvSpPr>
        <dsp:cNvPr id="0" name=""/>
        <dsp:cNvSpPr/>
      </dsp:nvSpPr>
      <dsp:spPr>
        <a:xfrm>
          <a:off x="3054395" y="147845"/>
          <a:ext cx="2787015" cy="27870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 year like no </a:t>
          </a:r>
          <a:r>
            <a:rPr lang="en-US" sz="4400" kern="1200" dirty="0"/>
            <a:t>other 7</a:t>
          </a:r>
          <a:r>
            <a:rPr lang="en-US" sz="4400" kern="1200" baseline="30000" dirty="0"/>
            <a:t>th</a:t>
          </a:r>
          <a:r>
            <a:rPr lang="en-US" sz="3600" kern="1200" dirty="0"/>
            <a:t> Grade!</a:t>
          </a:r>
        </a:p>
      </dsp:txBody>
      <dsp:txXfrm>
        <a:off x="3469130" y="562580"/>
        <a:ext cx="1957546" cy="1957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80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2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77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29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9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56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94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42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85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4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12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5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1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82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4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32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2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B6037D0-25E3-465B-B5C2-12F544F2E66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F8CC5B-F444-4BE6-AE4E-9BBF5EAB5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3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  <p:sldLayoutId id="2147484066" r:id="rId13"/>
    <p:sldLayoutId id="2147484067" r:id="rId14"/>
    <p:sldLayoutId id="2147484068" r:id="rId15"/>
    <p:sldLayoutId id="2147484069" r:id="rId16"/>
    <p:sldLayoutId id="2147484070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sdielentheis@hartdistrict.or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loughlin@hartdistrict.org" TargetMode="External"/><Relationship Id="rId5" Type="http://schemas.openxmlformats.org/officeDocument/2006/relationships/hyperlink" Target="mailto:jward@hartdistrict.org" TargetMode="External"/><Relationship Id="rId4" Type="http://schemas.openxmlformats.org/officeDocument/2006/relationships/hyperlink" Target="mailto:jwmarshall@hartdistric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</a:rPr>
              <a:t>Welcome to Arroyo </a:t>
            </a:r>
            <a:r>
              <a:rPr lang="en-US" sz="7200" dirty="0" err="1">
                <a:solidFill>
                  <a:srgbClr val="FF0000"/>
                </a:solidFill>
              </a:rPr>
              <a:t>Seco</a:t>
            </a:r>
            <a:r>
              <a:rPr lang="en-US" sz="7200" dirty="0">
                <a:solidFill>
                  <a:srgbClr val="FF0000"/>
                </a:solidFill>
              </a:rPr>
              <a:t>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504935"/>
              </p:ext>
            </p:extLst>
          </p:nvPr>
        </p:nvGraphicFramePr>
        <p:xfrm>
          <a:off x="1295400" y="2557463"/>
          <a:ext cx="9601200" cy="331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112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my GPA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Eligibility for advanced classes.</a:t>
            </a:r>
          </a:p>
          <a:p>
            <a:r>
              <a:rPr lang="en-US" dirty="0"/>
              <a:t>Eligibility for sports.</a:t>
            </a:r>
          </a:p>
          <a:p>
            <a:r>
              <a:rPr lang="en-US" dirty="0"/>
              <a:t>Eligibility for Honor Society. </a:t>
            </a:r>
          </a:p>
          <a:p>
            <a:r>
              <a:rPr lang="en-US" dirty="0"/>
              <a:t>A high GPA in high school will determine:</a:t>
            </a:r>
          </a:p>
          <a:p>
            <a:pPr lvl="1"/>
            <a:r>
              <a:rPr lang="en-US" dirty="0"/>
              <a:t>Eligibility for post high school educational institutions.</a:t>
            </a:r>
          </a:p>
          <a:p>
            <a:pPr lvl="1"/>
            <a:r>
              <a:rPr lang="en-US" dirty="0"/>
              <a:t>Eligibility for employment.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2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 qualify for Honor Society if your grade point average is a 3.5 or above for the semester. </a:t>
            </a:r>
          </a:p>
          <a:p>
            <a:pPr lvl="1"/>
            <a:r>
              <a:rPr lang="en-US" dirty="0"/>
              <a:t>Quarter 1 + Quarter 2 = Semester 1</a:t>
            </a:r>
          </a:p>
          <a:p>
            <a:pPr lvl="1"/>
            <a:r>
              <a:rPr lang="en-US" dirty="0"/>
              <a:t>Quarter 3 + Quarter 4 = Semester 2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You</a:t>
            </a:r>
            <a:r>
              <a:rPr lang="en-US" b="1" dirty="0"/>
              <a:t> MUST apply</a:t>
            </a:r>
            <a:r>
              <a:rPr lang="en-US" dirty="0"/>
              <a:t> for this, it is not automatic.  Go to our school website for more details:</a:t>
            </a:r>
          </a:p>
          <a:p>
            <a:pPr marL="457200" lvl="1" indent="0">
              <a:buNone/>
            </a:pPr>
            <a:r>
              <a:rPr lang="en-US" dirty="0"/>
              <a:t> arroyosecojuniorhigh.org </a:t>
            </a:r>
          </a:p>
          <a:p>
            <a:pPr marL="457200" lvl="1" indent="0">
              <a:buNone/>
            </a:pPr>
            <a:r>
              <a:rPr lang="en-US" dirty="0"/>
              <a:t>Students</a:t>
            </a:r>
          </a:p>
          <a:p>
            <a:pPr marL="457200" lvl="1" indent="0">
              <a:buNone/>
            </a:pPr>
            <a:r>
              <a:rPr lang="en-US" dirty="0"/>
              <a:t>Honor Society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0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Credits?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Credits are accumulated at the end of each quarter by passing classes.  </a:t>
            </a:r>
          </a:p>
          <a:p>
            <a:r>
              <a:rPr lang="en-US" dirty="0"/>
              <a:t>Each class earns 2.5 credits with a passing grade at the end of the quarter. </a:t>
            </a:r>
          </a:p>
          <a:p>
            <a:r>
              <a:rPr lang="en-US" dirty="0"/>
              <a:t>A fail (F) means that you earn zero credits for the class that quarter.</a:t>
            </a:r>
          </a:p>
          <a:p>
            <a:r>
              <a:rPr lang="en-US" dirty="0"/>
              <a:t>Every student takes 6 classes. </a:t>
            </a:r>
          </a:p>
          <a:p>
            <a:r>
              <a:rPr lang="en-US" dirty="0"/>
              <a:t>6 x 2.5 = 15 possible credits can be earned each quarter.</a:t>
            </a:r>
          </a:p>
          <a:p>
            <a:r>
              <a:rPr lang="en-US" dirty="0"/>
              <a:t>The school  year is divided in to 4 quarters.</a:t>
            </a:r>
          </a:p>
          <a:p>
            <a:r>
              <a:rPr lang="en-US" dirty="0"/>
              <a:t>4 x 15 = 60 possible credits can be earned in a school year. </a:t>
            </a:r>
          </a:p>
          <a:p>
            <a:r>
              <a:rPr lang="en-US" dirty="0"/>
              <a:t>Total credits required by the end of 8</a:t>
            </a:r>
            <a:r>
              <a:rPr lang="en-US" baseline="30000" dirty="0"/>
              <a:t>th</a:t>
            </a:r>
            <a:r>
              <a:rPr lang="en-US" dirty="0"/>
              <a:t> grade to be eligible for promotion is 107.5</a:t>
            </a:r>
          </a:p>
        </p:txBody>
      </p:sp>
    </p:spTree>
    <p:extLst>
      <p:ext uri="{BB962C8B-B14F-4D97-AF65-F5344CB8AC3E}">
        <p14:creationId xmlns:p14="http://schemas.microsoft.com/office/powerpoint/2010/main" val="372505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if I don’t pass a class?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quarter is complete, the grade is final.</a:t>
            </a:r>
          </a:p>
          <a:p>
            <a:r>
              <a:rPr lang="en-US" dirty="0"/>
              <a:t>Summer school is the only way to earn credits to make up for a fail during the school year.</a:t>
            </a:r>
          </a:p>
          <a:p>
            <a:r>
              <a:rPr lang="en-US" dirty="0"/>
              <a:t>Summer school is recommended if one quarter class is failed any time in 7</a:t>
            </a:r>
            <a:r>
              <a:rPr lang="en-US" baseline="30000" dirty="0"/>
              <a:t>th</a:t>
            </a:r>
            <a:r>
              <a:rPr lang="en-US" dirty="0"/>
              <a:t> grade.</a:t>
            </a:r>
          </a:p>
        </p:txBody>
      </p:sp>
    </p:spTree>
    <p:extLst>
      <p:ext uri="{BB962C8B-B14F-4D97-AF65-F5344CB8AC3E}">
        <p14:creationId xmlns:p14="http://schemas.microsoft.com/office/powerpoint/2010/main" val="331187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Informed About Your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Infinite Campus is the school data information system that includes:</a:t>
            </a:r>
          </a:p>
          <a:p>
            <a:r>
              <a:rPr lang="en-US" dirty="0"/>
              <a:t>Student grades </a:t>
            </a:r>
          </a:p>
          <a:p>
            <a:pPr lvl="1"/>
            <a:r>
              <a:rPr lang="en-US" dirty="0"/>
              <a:t>All information about the point value of assignments/assessments and what percentage or grade was earned for each.</a:t>
            </a:r>
          </a:p>
          <a:p>
            <a:pPr lvl="1"/>
            <a:r>
              <a:rPr lang="en-US" dirty="0"/>
              <a:t>The current grade in progress </a:t>
            </a:r>
          </a:p>
          <a:p>
            <a:pPr lvl="1"/>
            <a:r>
              <a:rPr lang="en-US" dirty="0"/>
              <a:t>The official Progress Report and Report Card grade. </a:t>
            </a:r>
          </a:p>
          <a:p>
            <a:r>
              <a:rPr lang="en-US" dirty="0"/>
              <a:t>Student attendance records</a:t>
            </a:r>
          </a:p>
          <a:p>
            <a:r>
              <a:rPr lang="en-US" dirty="0"/>
              <a:t>Student health information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37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Campus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tutorial explaining how to navigate Infinite Campus is located on the school website:  </a:t>
            </a:r>
          </a:p>
          <a:p>
            <a:pPr lvl="1"/>
            <a:r>
              <a:rPr lang="en-US" dirty="0"/>
              <a:t>arroyosecojuniorhigh.org</a:t>
            </a:r>
          </a:p>
          <a:p>
            <a:pPr lvl="1"/>
            <a:r>
              <a:rPr lang="en-US" dirty="0"/>
              <a:t>Academics</a:t>
            </a:r>
          </a:p>
          <a:p>
            <a:pPr lvl="1"/>
            <a:r>
              <a:rPr lang="en-US" dirty="0"/>
              <a:t>Counseling</a:t>
            </a:r>
          </a:p>
          <a:p>
            <a:pPr lvl="1"/>
            <a:r>
              <a:rPr lang="en-US" dirty="0"/>
              <a:t>More</a:t>
            </a:r>
          </a:p>
          <a:p>
            <a:pPr lvl="1"/>
            <a:r>
              <a:rPr lang="en-US" dirty="0"/>
              <a:t>Infinite Campus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3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2487660"/>
            <a:ext cx="9601196" cy="33189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Google Classroom (GC) is your digital link to learning. This is the main platform that you will be using for your classes during distance learning.  </a:t>
            </a:r>
          </a:p>
          <a:p>
            <a:pPr marL="0" indent="0">
              <a:buNone/>
            </a:pPr>
            <a:r>
              <a:rPr lang="en-US" dirty="0"/>
              <a:t>Teachers use GC to share assignments, homework, and much more with students AND parents!</a:t>
            </a:r>
          </a:p>
          <a:p>
            <a:pPr marL="0" indent="0">
              <a:buNone/>
            </a:pPr>
            <a:r>
              <a:rPr lang="en-US" dirty="0"/>
              <a:t>For more information about how to access GC go to:</a:t>
            </a:r>
          </a:p>
          <a:p>
            <a:pPr marL="0" indent="0">
              <a:buNone/>
            </a:pPr>
            <a:r>
              <a:rPr lang="en-US" dirty="0"/>
              <a:t>	arroyosecojuniorhigh.org</a:t>
            </a:r>
          </a:p>
          <a:p>
            <a:pPr marL="0" indent="0">
              <a:buNone/>
            </a:pPr>
            <a:r>
              <a:rPr lang="en-US" dirty="0"/>
              <a:t>	Academics</a:t>
            </a:r>
          </a:p>
          <a:p>
            <a:pPr marL="0" indent="0">
              <a:buNone/>
            </a:pPr>
            <a:r>
              <a:rPr lang="en-US" dirty="0"/>
              <a:t>	Counseling</a:t>
            </a:r>
          </a:p>
          <a:p>
            <a:pPr marL="0" indent="0">
              <a:buNone/>
            </a:pPr>
            <a:r>
              <a:rPr lang="en-US" dirty="0"/>
              <a:t>	Current Information</a:t>
            </a:r>
          </a:p>
          <a:p>
            <a:pPr marL="0" indent="0">
              <a:buNone/>
            </a:pPr>
            <a:r>
              <a:rPr lang="en-US" dirty="0"/>
              <a:t>	Google Classroom Presentation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02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is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Talk to your teachers!  </a:t>
            </a:r>
          </a:p>
          <a:p>
            <a:r>
              <a:rPr lang="en-US" dirty="0"/>
              <a:t>Ask in class or ask in the chat section during the virtual class.</a:t>
            </a:r>
          </a:p>
          <a:p>
            <a:r>
              <a:rPr lang="en-US" dirty="0"/>
              <a:t>Stay after class to speak privately with the teacher.</a:t>
            </a:r>
          </a:p>
          <a:p>
            <a:r>
              <a:rPr lang="en-US" dirty="0"/>
              <a:t>Email your teacher.</a:t>
            </a:r>
          </a:p>
          <a:p>
            <a:r>
              <a:rPr lang="en-US" dirty="0"/>
              <a:t>Request an appointment.  Teachers can arrange a virtual meeting.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6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Care in Stressful Circumstances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Breathe</a:t>
            </a:r>
          </a:p>
          <a:p>
            <a:r>
              <a:rPr lang="en-US" dirty="0"/>
              <a:t>Write it out</a:t>
            </a:r>
          </a:p>
          <a:p>
            <a:r>
              <a:rPr lang="en-US" dirty="0"/>
              <a:t>Get up and move</a:t>
            </a:r>
          </a:p>
          <a:p>
            <a:r>
              <a:rPr lang="en-US" dirty="0"/>
              <a:t>Pets are great for stress relief</a:t>
            </a:r>
          </a:p>
          <a:p>
            <a:r>
              <a:rPr lang="en-US" dirty="0"/>
              <a:t>Help someone else</a:t>
            </a:r>
          </a:p>
          <a:p>
            <a:r>
              <a:rPr lang="en-US" dirty="0"/>
              <a:t>Reach out for help.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7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are Stressed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difficult to maintain perspective when you are experiencing intense stress.</a:t>
            </a:r>
          </a:p>
          <a:p>
            <a:r>
              <a:rPr lang="en-US" dirty="0"/>
              <a:t>Grounding exercises purposely redirect your attention to small details around you, which helps a tense body start to relax.</a:t>
            </a:r>
          </a:p>
          <a:p>
            <a:r>
              <a:rPr lang="en-US" dirty="0"/>
              <a:t>Use this skill anytime to feel more relaxed and think clearly.</a:t>
            </a:r>
          </a:p>
        </p:txBody>
      </p:sp>
    </p:spTree>
    <p:extLst>
      <p:ext uri="{BB962C8B-B14F-4D97-AF65-F5344CB8AC3E}">
        <p14:creationId xmlns:p14="http://schemas.microsoft.com/office/powerpoint/2010/main" val="221591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899004"/>
            <a:ext cx="9601196" cy="1303867"/>
          </a:xfrm>
        </p:spPr>
        <p:txBody>
          <a:bodyPr>
            <a:normAutofit/>
          </a:bodyPr>
          <a:lstStyle/>
          <a:p>
            <a:r>
              <a:rPr lang="en-US" dirty="0"/>
              <a:t>Excited and nervous at the same time?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Every student has a mixture of feelings about being in 7</a:t>
            </a:r>
            <a:r>
              <a:rPr lang="en-US" baseline="30000" dirty="0"/>
              <a:t>th</a:t>
            </a:r>
            <a:r>
              <a:rPr lang="en-US" dirty="0"/>
              <a:t> grade.  All of you are brand new to Arroyo </a:t>
            </a:r>
            <a:r>
              <a:rPr lang="en-US" dirty="0" err="1"/>
              <a:t>Seco</a:t>
            </a:r>
            <a:r>
              <a:rPr lang="en-US" dirty="0"/>
              <a:t>!</a:t>
            </a:r>
          </a:p>
          <a:p>
            <a:r>
              <a:rPr lang="en-US" dirty="0"/>
              <a:t>This is a MAJOR transition in life!</a:t>
            </a:r>
          </a:p>
          <a:p>
            <a:r>
              <a:rPr lang="en-US" dirty="0"/>
              <a:t>Academic pressure increases</a:t>
            </a:r>
          </a:p>
          <a:p>
            <a:r>
              <a:rPr lang="en-US" dirty="0"/>
              <a:t>More peer issues</a:t>
            </a:r>
          </a:p>
          <a:p>
            <a:r>
              <a:rPr lang="en-US" dirty="0"/>
              <a:t>More responsibility</a:t>
            </a:r>
          </a:p>
          <a:p>
            <a:r>
              <a:rPr lang="en-US" dirty="0"/>
              <a:t>More freedom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4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2473804"/>
            <a:ext cx="9601196" cy="331893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Take a moment to look around you.  </a:t>
            </a:r>
          </a:p>
          <a:p>
            <a:r>
              <a:rPr lang="en-US" dirty="0"/>
              <a:t>Notice the details in your surroundings </a:t>
            </a:r>
          </a:p>
          <a:p>
            <a:r>
              <a:rPr lang="en-US" dirty="0"/>
              <a:t>Now, pay attention to your senses. </a:t>
            </a:r>
          </a:p>
          <a:p>
            <a:r>
              <a:rPr lang="en-US" dirty="0"/>
              <a:t>Listen for all the sounds you hear.  </a:t>
            </a:r>
          </a:p>
          <a:p>
            <a:r>
              <a:rPr lang="en-US" dirty="0"/>
              <a:t>Name all the colors that you see. </a:t>
            </a:r>
          </a:p>
          <a:p>
            <a:r>
              <a:rPr lang="en-US" dirty="0"/>
              <a:t>Are you feeling warm, cold, comfortable? </a:t>
            </a:r>
          </a:p>
          <a:p>
            <a:r>
              <a:rPr lang="en-US" dirty="0"/>
              <a:t>Choose a shape:  square or circle: Count how many objects you can see with this shape.</a:t>
            </a:r>
          </a:p>
          <a:p>
            <a:r>
              <a:rPr lang="en-US" dirty="0"/>
              <a:t> </a:t>
            </a:r>
            <a:r>
              <a:rPr lang="en-US" sz="2800" b="1" dirty="0"/>
              <a:t>As you bring your attention to what is around  you, your focus less on what worries you</a:t>
            </a:r>
          </a:p>
        </p:txBody>
      </p:sp>
    </p:spTree>
    <p:extLst>
      <p:ext uri="{BB962C8B-B14F-4D97-AF65-F5344CB8AC3E}">
        <p14:creationId xmlns:p14="http://schemas.microsoft.com/office/powerpoint/2010/main" val="289662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Resilience is the capacity to recover quickly from difficulties.</a:t>
            </a:r>
          </a:p>
          <a:p>
            <a:r>
              <a:rPr lang="en-US" dirty="0"/>
              <a:t>Your 7</a:t>
            </a:r>
            <a:r>
              <a:rPr lang="en-US" baseline="30000" dirty="0"/>
              <a:t>th</a:t>
            </a:r>
            <a:r>
              <a:rPr lang="en-US" dirty="0"/>
              <a:t> grade year will have some difficulties but you CAN do this!</a:t>
            </a:r>
          </a:p>
          <a:p>
            <a:r>
              <a:rPr lang="en-US" dirty="0"/>
              <a:t>NEVER GIVE UP!</a:t>
            </a:r>
          </a:p>
          <a:p>
            <a:pPr marL="0" indent="0">
              <a:buNone/>
            </a:pPr>
            <a:r>
              <a:rPr lang="en-US" dirty="0"/>
              <a:t>	Work is doing it. Discipline is doing it every day. Diligence is doing it well every 	day.</a:t>
            </a:r>
          </a:p>
          <a:p>
            <a:pPr marL="457200" lvl="1" indent="0">
              <a:buNone/>
            </a:pPr>
            <a:r>
              <a:rPr lang="en-US" dirty="0"/>
              <a:t>A disciplined lifestyle gives you more control.  The more disciplined you become, the more you </a:t>
            </a:r>
            <a:r>
              <a:rPr lang="en-US" u="sng" dirty="0"/>
              <a:t>can</a:t>
            </a:r>
            <a:r>
              <a:rPr lang="en-US" dirty="0"/>
              <a:t> take control over your life (which is far better than letting your life take over you).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4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Serious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Reach out to a trusted adult:</a:t>
            </a:r>
          </a:p>
          <a:p>
            <a:pPr lvl="1"/>
            <a:r>
              <a:rPr lang="en-US" dirty="0"/>
              <a:t>If you or someone you know is talking about suicide.</a:t>
            </a:r>
          </a:p>
          <a:p>
            <a:pPr lvl="1"/>
            <a:r>
              <a:rPr lang="en-US" dirty="0"/>
              <a:t>If  you or someone you know is being harmed.</a:t>
            </a:r>
          </a:p>
          <a:p>
            <a:pPr lvl="1"/>
            <a:r>
              <a:rPr lang="en-US" dirty="0"/>
              <a:t>If you are grieving and feel like you cannot get out from “under the cloud”.</a:t>
            </a:r>
          </a:p>
          <a:p>
            <a:pPr lvl="1"/>
            <a:r>
              <a:rPr lang="en-US" dirty="0"/>
              <a:t>If you are experiencing trouble, eating, sleeping, staying focused.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 the event of an emergency, dial 911 or contact the SCV Sheriff’s Department at (661) 255-1121</a:t>
            </a:r>
          </a:p>
        </p:txBody>
      </p:sp>
    </p:spTree>
    <p:extLst>
      <p:ext uri="{BB962C8B-B14F-4D97-AF65-F5344CB8AC3E}">
        <p14:creationId xmlns:p14="http://schemas.microsoft.com/office/powerpoint/2010/main" val="387150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948" y="912860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Text a Tip</a:t>
            </a:r>
            <a:br>
              <a:rPr lang="en-US" dirty="0"/>
            </a:br>
            <a:r>
              <a:rPr lang="en-US" dirty="0"/>
              <a:t>(765) 831-2754 {ASJH}</a:t>
            </a:r>
            <a:br>
              <a:rPr lang="en-US" dirty="0"/>
            </a:br>
            <a:r>
              <a:rPr lang="en-US" dirty="0"/>
              <a:t>Together, we can make our campus safer!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Confidential text message will go directly to one of Arroyo </a:t>
            </a:r>
            <a:r>
              <a:rPr lang="en-US" dirty="0" err="1"/>
              <a:t>Seco’s</a:t>
            </a:r>
            <a:r>
              <a:rPr lang="en-US" dirty="0"/>
              <a:t> administrators.</a:t>
            </a:r>
          </a:p>
          <a:p>
            <a:pPr lvl="1"/>
            <a:r>
              <a:rPr lang="en-US" dirty="0"/>
              <a:t>Report Abuse			</a:t>
            </a:r>
          </a:p>
          <a:p>
            <a:pPr lvl="1"/>
            <a:r>
              <a:rPr lang="en-US" dirty="0"/>
              <a:t>Report a Crime</a:t>
            </a:r>
          </a:p>
          <a:p>
            <a:pPr lvl="1"/>
            <a:r>
              <a:rPr lang="en-US" dirty="0"/>
              <a:t>Stop Bullying</a:t>
            </a:r>
          </a:p>
          <a:p>
            <a:pPr lvl="1"/>
            <a:r>
              <a:rPr lang="en-US" dirty="0"/>
              <a:t>Report Drug Dealing</a:t>
            </a:r>
          </a:p>
          <a:p>
            <a:pPr lvl="1"/>
            <a:r>
              <a:rPr lang="en-US" dirty="0"/>
              <a:t>Gang Activity</a:t>
            </a:r>
          </a:p>
          <a:p>
            <a:pPr lvl="1"/>
            <a:r>
              <a:rPr lang="en-US" dirty="0"/>
              <a:t>Fights</a:t>
            </a:r>
          </a:p>
          <a:p>
            <a:pPr lvl="1"/>
            <a:r>
              <a:rPr lang="en-US" dirty="0"/>
              <a:t>Theft</a:t>
            </a:r>
          </a:p>
          <a:p>
            <a:pPr lvl="1"/>
            <a:r>
              <a:rPr lang="en-US" dirty="0"/>
              <a:t>Suspicious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Child and Family Center Crisis Line: 661-259-9439</a:t>
            </a:r>
          </a:p>
          <a:p>
            <a:r>
              <a:rPr lang="en-US" dirty="0"/>
              <a:t>Suicide Prevention Hotline: 800-273-8255</a:t>
            </a:r>
          </a:p>
          <a:p>
            <a:r>
              <a:rPr lang="en-US" dirty="0"/>
              <a:t>District Support:  https://hartdistrict.org/apps/pages/managing-stress</a:t>
            </a:r>
          </a:p>
          <a:p>
            <a:r>
              <a:rPr lang="en-US" dirty="0"/>
              <a:t>District COVID Info: https://www.hartdistrict.org/apps/pages/coronavirus-info </a:t>
            </a:r>
          </a:p>
          <a:p>
            <a:endParaRPr lang="en-US" dirty="0"/>
          </a:p>
          <a:p>
            <a:r>
              <a:rPr lang="en-US" dirty="0"/>
              <a:t>Check out some the resources offered on the district website by going to:	</a:t>
            </a:r>
          </a:p>
          <a:p>
            <a:r>
              <a:rPr lang="en-US" dirty="0"/>
              <a:t>	hartdistrict.org</a:t>
            </a:r>
          </a:p>
          <a:p>
            <a:r>
              <a:rPr lang="en-US" dirty="0"/>
              <a:t>	Wellness</a:t>
            </a:r>
          </a:p>
          <a:p>
            <a:r>
              <a:rPr lang="en-US" dirty="0"/>
              <a:t>	Resources</a:t>
            </a:r>
          </a:p>
          <a:p>
            <a:r>
              <a:rPr lang="en-US" dirty="0"/>
              <a:t>	</a:t>
            </a:r>
            <a:r>
              <a:rPr lang="en-US" dirty="0" err="1"/>
              <a:t>Hartdistrict</a:t>
            </a:r>
            <a:r>
              <a:rPr lang="en-US" dirty="0"/>
              <a:t> Wellness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dirty="0"/>
              <a:t>The counseling staff at Arroyo </a:t>
            </a:r>
            <a:r>
              <a:rPr lang="en-US" sz="2900" dirty="0" err="1"/>
              <a:t>Seco</a:t>
            </a:r>
            <a:r>
              <a:rPr lang="en-US" sz="2900" dirty="0"/>
              <a:t> is happy to help you!</a:t>
            </a:r>
          </a:p>
          <a:p>
            <a:endParaRPr lang="en-US" dirty="0"/>
          </a:p>
          <a:p>
            <a:r>
              <a:rPr lang="en-US" dirty="0"/>
              <a:t>Ms. </a:t>
            </a:r>
            <a:r>
              <a:rPr lang="en-US" dirty="0" err="1"/>
              <a:t>Dielentheis</a:t>
            </a:r>
            <a:r>
              <a:rPr lang="en-US" dirty="0"/>
              <a:t>  </a:t>
            </a:r>
            <a:r>
              <a:rPr lang="en-US" dirty="0">
                <a:hlinkClick r:id="rId3"/>
              </a:rPr>
              <a:t>sdielentheis@hartdistrict.org</a:t>
            </a:r>
            <a:r>
              <a:rPr lang="en-US" dirty="0"/>
              <a:t>    	Last name A - </a:t>
            </a:r>
            <a:r>
              <a:rPr lang="en-US" dirty="0" err="1"/>
              <a:t>Gk</a:t>
            </a:r>
            <a:endParaRPr lang="en-US" dirty="0"/>
          </a:p>
          <a:p>
            <a:endParaRPr lang="en-US" dirty="0"/>
          </a:p>
          <a:p>
            <a:r>
              <a:rPr lang="en-US" dirty="0"/>
              <a:t>Mr. Marshall   </a:t>
            </a:r>
            <a:r>
              <a:rPr lang="en-US" dirty="0">
                <a:hlinkClick r:id="rId4"/>
              </a:rPr>
              <a:t>jwmarshall@hartdistrict.org</a:t>
            </a:r>
            <a:r>
              <a:rPr lang="en-US" dirty="0"/>
              <a:t>   		Last name </a:t>
            </a:r>
            <a:r>
              <a:rPr lang="en-US" dirty="0" err="1"/>
              <a:t>Gl</a:t>
            </a:r>
            <a:r>
              <a:rPr lang="en-US" dirty="0"/>
              <a:t> - O</a:t>
            </a:r>
          </a:p>
          <a:p>
            <a:pPr lvl="1"/>
            <a:endParaRPr lang="en-US" dirty="0"/>
          </a:p>
          <a:p>
            <a:r>
              <a:rPr lang="en-US" dirty="0"/>
              <a:t>Mrs. Ward  </a:t>
            </a:r>
            <a:r>
              <a:rPr lang="en-US" dirty="0">
                <a:hlinkClick r:id="rId5"/>
              </a:rPr>
              <a:t>jward@hartdistrict.org</a:t>
            </a:r>
            <a:r>
              <a:rPr lang="en-US" dirty="0"/>
              <a:t>				Last name P – Z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Mrs. </a:t>
            </a:r>
            <a:r>
              <a:rPr lang="en-US" dirty="0" err="1"/>
              <a:t>Loughlin</a:t>
            </a:r>
            <a:r>
              <a:rPr lang="en-US" dirty="0"/>
              <a:t>  </a:t>
            </a:r>
            <a:r>
              <a:rPr lang="en-US" dirty="0">
                <a:hlinkClick r:id="rId6"/>
              </a:rPr>
              <a:t>kloughlin@hartdistrict.org</a:t>
            </a:r>
            <a:r>
              <a:rPr lang="en-US" dirty="0"/>
              <a:t>		Counseling/ASB Secretary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6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Counselors?  What do they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2681623"/>
            <a:ext cx="9601196" cy="3318936"/>
          </a:xfrm>
        </p:spPr>
        <p:txBody>
          <a:bodyPr/>
          <a:lstStyle/>
          <a:p>
            <a:r>
              <a:rPr lang="en-US" dirty="0"/>
              <a:t>Academic</a:t>
            </a:r>
          </a:p>
          <a:p>
            <a:r>
              <a:rPr lang="en-US" dirty="0"/>
              <a:t>Social</a:t>
            </a:r>
          </a:p>
          <a:p>
            <a:r>
              <a:rPr lang="en-US" dirty="0"/>
              <a:t>Emotional </a:t>
            </a:r>
          </a:p>
          <a:p>
            <a:r>
              <a:rPr lang="en-US" dirty="0"/>
              <a:t>Career and post high school education readiness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6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Counselors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Brief video introduction located at:</a:t>
            </a:r>
          </a:p>
          <a:p>
            <a:pPr lvl="1"/>
            <a:r>
              <a:rPr lang="en-US"/>
              <a:t>arroysecojuniorhigh.org</a:t>
            </a:r>
          </a:p>
          <a:p>
            <a:pPr lvl="1"/>
            <a:r>
              <a:rPr lang="en-US"/>
              <a:t>Academics</a:t>
            </a:r>
          </a:p>
          <a:p>
            <a:pPr lvl="1"/>
            <a:r>
              <a:rPr lang="en-US"/>
              <a:t>Counseling</a:t>
            </a:r>
          </a:p>
          <a:p>
            <a:pPr lvl="1"/>
            <a:r>
              <a:rPr lang="en-US"/>
              <a:t>Current Information</a:t>
            </a:r>
          </a:p>
          <a:p>
            <a:pPr lvl="1"/>
            <a:r>
              <a:rPr lang="en-US"/>
              <a:t>Meet the Counselors Video</a:t>
            </a:r>
          </a:p>
          <a:p>
            <a:pPr lvl="1"/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6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Academic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Attitude is important</a:t>
            </a:r>
          </a:p>
          <a:p>
            <a:r>
              <a:rPr lang="en-US" dirty="0"/>
              <a:t>Be prepared</a:t>
            </a:r>
          </a:p>
          <a:p>
            <a:r>
              <a:rPr lang="en-US" dirty="0"/>
              <a:t>Get organized</a:t>
            </a:r>
          </a:p>
          <a:p>
            <a:r>
              <a:rPr lang="en-US" dirty="0"/>
              <a:t>Stay informed</a:t>
            </a:r>
          </a:p>
          <a:p>
            <a:r>
              <a:rPr lang="en-US" dirty="0"/>
              <a:t>Always give your best effort </a:t>
            </a:r>
          </a:p>
          <a:p>
            <a:r>
              <a:rPr lang="en-US" dirty="0"/>
              <a:t>Ask for help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3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Prepared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Get a good night sleep</a:t>
            </a:r>
          </a:p>
          <a:p>
            <a:r>
              <a:rPr lang="en-US" dirty="0"/>
              <a:t>Eat a healthy breakfast	</a:t>
            </a:r>
          </a:p>
          <a:p>
            <a:r>
              <a:rPr lang="en-US" dirty="0"/>
              <a:t>Remove distractions from your work area  (This is not the time to be checking your cell phone for messages). </a:t>
            </a:r>
          </a:p>
          <a:p>
            <a:r>
              <a:rPr lang="en-US" dirty="0"/>
              <a:t>Have all of your materials ready </a:t>
            </a:r>
          </a:p>
          <a:p>
            <a:pPr lvl="1"/>
            <a:r>
              <a:rPr lang="en-US" dirty="0"/>
              <a:t>Binder Reminder</a:t>
            </a:r>
          </a:p>
          <a:p>
            <a:pPr lvl="1"/>
            <a:r>
              <a:rPr lang="en-US" dirty="0"/>
              <a:t>Writing material</a:t>
            </a:r>
          </a:p>
          <a:p>
            <a:pPr lvl="1"/>
            <a:r>
              <a:rPr lang="en-US" dirty="0"/>
              <a:t>Computer technology (charged)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0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Organized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your Binder Reminder every day to keep track of homework assignments and dates for tests/quizzes/project due dates.</a:t>
            </a:r>
          </a:p>
          <a:p>
            <a:r>
              <a:rPr lang="en-US" dirty="0"/>
              <a:t>Complete all of your homework assignments.</a:t>
            </a:r>
          </a:p>
          <a:p>
            <a:r>
              <a:rPr lang="en-US" dirty="0"/>
              <a:t>Check off assignments in your binder reminder as you complete them.</a:t>
            </a:r>
          </a:p>
          <a:p>
            <a:r>
              <a:rPr lang="en-US" dirty="0"/>
              <a:t>Highlight the assignments in you binder reminder when you turn them in. </a:t>
            </a:r>
          </a:p>
          <a:p>
            <a:r>
              <a:rPr lang="en-US" dirty="0"/>
              <a:t>Don’t procrastinate!  Set aside time each day for studying for tests or working on larger projects.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4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5 weeks there is an official grading period.  The progress report is the halfway point in the quarter.  Grades are final at the end of the quarter.  </a:t>
            </a:r>
          </a:p>
          <a:p>
            <a:r>
              <a:rPr lang="en-US" b="1" u="sng" dirty="0"/>
              <a:t>Progress Report</a:t>
            </a:r>
            <a:r>
              <a:rPr lang="en-US" dirty="0"/>
              <a:t>					</a:t>
            </a:r>
            <a:r>
              <a:rPr lang="en-US" b="1" u="sng" dirty="0"/>
              <a:t>Report Card</a:t>
            </a:r>
          </a:p>
          <a:p>
            <a:r>
              <a:rPr lang="en-US" dirty="0"/>
              <a:t>Quarter 1	9/11					Quarter 1	10/16</a:t>
            </a:r>
          </a:p>
          <a:p>
            <a:r>
              <a:rPr lang="en-US" dirty="0"/>
              <a:t>Quarter 2	11/13					Quarter 2	12/17</a:t>
            </a:r>
          </a:p>
          <a:p>
            <a:r>
              <a:rPr lang="en-US" dirty="0"/>
              <a:t>Quarter 3	2/5						Quarter 3	3/19</a:t>
            </a:r>
          </a:p>
          <a:p>
            <a:r>
              <a:rPr lang="en-US" dirty="0"/>
              <a:t>Quarter 4	4/23					Quarter 4	6/3</a:t>
            </a:r>
          </a:p>
        </p:txBody>
      </p:sp>
    </p:spTree>
    <p:extLst>
      <p:ext uri="{BB962C8B-B14F-4D97-AF65-F5344CB8AC3E}">
        <p14:creationId xmlns:p14="http://schemas.microsoft.com/office/powerpoint/2010/main" val="176815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Point Average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determine your Grade Point Average (GPA) letter grades are converted in to numbers, totaled up and then divided by the number of classes.  Students take 6 classes.</a:t>
            </a:r>
          </a:p>
          <a:p>
            <a:pPr lvl="1"/>
            <a:r>
              <a:rPr lang="en-US" dirty="0"/>
              <a:t>A = 4</a:t>
            </a:r>
          </a:p>
          <a:p>
            <a:pPr lvl="1"/>
            <a:r>
              <a:rPr lang="en-US" dirty="0"/>
              <a:t>B = 3</a:t>
            </a:r>
          </a:p>
          <a:p>
            <a:pPr lvl="1"/>
            <a:r>
              <a:rPr lang="en-US" dirty="0"/>
              <a:t>C = 2</a:t>
            </a:r>
          </a:p>
          <a:p>
            <a:pPr lvl="1"/>
            <a:r>
              <a:rPr lang="en-US" dirty="0"/>
              <a:t>D = 1</a:t>
            </a:r>
          </a:p>
          <a:p>
            <a:pPr lvl="1"/>
            <a:r>
              <a:rPr lang="en-US" dirty="0"/>
              <a:t>F = 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3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2782</TotalTime>
  <Words>1397</Words>
  <Application>Microsoft Office PowerPoint</Application>
  <PresentationFormat>Widescreen</PresentationFormat>
  <Paragraphs>187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Garamond</vt:lpstr>
      <vt:lpstr>Organic</vt:lpstr>
      <vt:lpstr>Welcome to Arroyo Seco!</vt:lpstr>
      <vt:lpstr>Excited and nervous at the same time?</vt:lpstr>
      <vt:lpstr>School Counselors?  What do they do?</vt:lpstr>
      <vt:lpstr>Meet the Counselors</vt:lpstr>
      <vt:lpstr>Steps to Academic Success</vt:lpstr>
      <vt:lpstr>Be Prepared</vt:lpstr>
      <vt:lpstr>Get Organized</vt:lpstr>
      <vt:lpstr>All About Grades</vt:lpstr>
      <vt:lpstr>Grade Point Average</vt:lpstr>
      <vt:lpstr>Why is my GPA important?</vt:lpstr>
      <vt:lpstr>Honor Society</vt:lpstr>
      <vt:lpstr>What are Credits?</vt:lpstr>
      <vt:lpstr>What happens if I don’t pass a class?</vt:lpstr>
      <vt:lpstr>Stay Informed About Your Progress</vt:lpstr>
      <vt:lpstr>Infinite Campus</vt:lpstr>
      <vt:lpstr>Google Classroom</vt:lpstr>
      <vt:lpstr>Communication is Key</vt:lpstr>
      <vt:lpstr>Self Care in Stressful Circumstances</vt:lpstr>
      <vt:lpstr>When you are Stressed</vt:lpstr>
      <vt:lpstr>Grounding Practice</vt:lpstr>
      <vt:lpstr>Resilience</vt:lpstr>
      <vt:lpstr>Serious Topics</vt:lpstr>
      <vt:lpstr>Text a Tip (765) 831-2754 {ASJH} Together, we can make our campus safer!</vt:lpstr>
      <vt:lpstr>Resources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</dc:title>
  <dc:creator>Ward, Jo Ann</dc:creator>
  <cp:lastModifiedBy>Marshall, Jesse</cp:lastModifiedBy>
  <cp:revision>72</cp:revision>
  <dcterms:created xsi:type="dcterms:W3CDTF">2020-08-25T15:47:56Z</dcterms:created>
  <dcterms:modified xsi:type="dcterms:W3CDTF">2020-09-08T17:48:50Z</dcterms:modified>
</cp:coreProperties>
</file>