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Oswald" panose="020B0604020202020204" charset="0"/>
      <p:regular r:id="rId11"/>
      <p:bold r:id="rId12"/>
    </p:embeddedFont>
    <p:embeddedFont>
      <p:font typeface="Average" panose="020B060402020202020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31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53d00c8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53d00c8a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Fayanne - 3 minutes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to update this to include Seal of Biliteracy and Leadership/Military Science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53d00c8a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553d00c8a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 at 2:35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23f8dd674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23f8dd674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Kari/Panel - 7 minutes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23f8dd674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23f8dd674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Jesse - 5 minutes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else can we add?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23f8dd674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23f8dd674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Kari - 3 minutes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Pathway options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23f8dd674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23f8dd674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Jesse - 3 minutes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23f8dd674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23f8dd674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Fayanne - 1 minute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wWcxIfa2z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College and Career Readiness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it mean to be College and Career Ready?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0663" y="739225"/>
            <a:ext cx="5722682" cy="426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778100" cy="51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Why is College and Career Readiness important?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72" name="Google Shape;72;p15" descr="Learn the 4 skills and 4 steps all students need to be successful in school, career, and life. Written and narrated by Dr. Kevin Fleming (TelosES.com). Funded by the Career &amp; Technical Education Pathway Program awarded to the Desert/Inland Empire Region (SB1070 grant #14-164-008). Directed &amp; animated by Blackfisk Creative Inc. Additional resources for students available at: CaCareerCafe.com, CACareerZone.com, and OnetOnline.org." title="4 Skills &amp; 4 Steps to a Successful Care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3775" y="211700"/>
            <a:ext cx="6293450" cy="472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778100" cy="51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Why is College and Career Readiness important?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1854300" y="186900"/>
            <a:ext cx="2182200" cy="17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Post secondary programs of study quintupled between 1985 and 2010</a:t>
            </a:r>
            <a:endParaRPr sz="20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4197600" y="129900"/>
            <a:ext cx="2479500" cy="17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Number of colleges &amp; universities more than doubled between </a:t>
            </a:r>
            <a:endParaRPr sz="20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1950 and 2014</a:t>
            </a:r>
            <a:endParaRPr sz="20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6809150" y="383250"/>
            <a:ext cx="21822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Number of occupations tripled between </a:t>
            </a:r>
            <a:endParaRPr sz="20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1950 and 2010</a:t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7439" y="1868731"/>
            <a:ext cx="2068737" cy="3255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1389" y="1868737"/>
            <a:ext cx="2160612" cy="3255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30962" y="1868737"/>
            <a:ext cx="2160612" cy="3255089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42450" y="4513825"/>
            <a:ext cx="17355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(source Georgetown University)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00" y="232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are we preparing students at Arroyo Seco?</a:t>
            </a:r>
            <a:endParaRPr/>
          </a:p>
        </p:txBody>
      </p:sp>
      <p:sp>
        <p:nvSpPr>
          <p:cNvPr id="90" name="Google Shape;90;p17"/>
          <p:cNvSpPr txBox="1"/>
          <p:nvPr/>
        </p:nvSpPr>
        <p:spPr>
          <a:xfrm>
            <a:off x="138525" y="805163"/>
            <a:ext cx="2430600" cy="9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Moving our kids from Exposure</a:t>
            </a:r>
            <a:endParaRPr sz="2400" b="1"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4397925" y="4441325"/>
            <a:ext cx="243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To Engagement</a:t>
            </a:r>
            <a:endParaRPr sz="2400" b="1"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89150"/>
            <a:ext cx="1828803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9124" y="975200"/>
            <a:ext cx="1828803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08513" y="2571750"/>
            <a:ext cx="1828803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81100" y="877075"/>
            <a:ext cx="1828800" cy="182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34188" y="877075"/>
            <a:ext cx="1828800" cy="182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03500" y="3314700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64300" y="2433200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7663" y="3185225"/>
            <a:ext cx="1828800" cy="1828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9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9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8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8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48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311700" y="63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opportunities are available at Saugus?</a:t>
            </a:r>
            <a:endParaRPr/>
          </a:p>
        </p:txBody>
      </p:sp>
      <p:sp>
        <p:nvSpPr>
          <p:cNvPr id="105" name="Google Shape;105;p18"/>
          <p:cNvSpPr txBox="1"/>
          <p:nvPr/>
        </p:nvSpPr>
        <p:spPr>
          <a:xfrm>
            <a:off x="2367600" y="776525"/>
            <a:ext cx="4408800" cy="616800"/>
          </a:xfrm>
          <a:prstGeom prst="rect">
            <a:avLst/>
          </a:prstGeom>
          <a:noFill/>
          <a:ln w="38100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College and Career Pathways</a:t>
            </a:r>
            <a:endParaRPr sz="26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112425" y="1507925"/>
            <a:ext cx="4339200" cy="3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rage"/>
              <a:buChar char="❏"/>
            </a:pPr>
            <a:r>
              <a:rPr lang="en" sz="20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Administration of Justice &amp; Forensic Science</a:t>
            </a:r>
            <a:endParaRPr sz="2200" b="1">
              <a:solidFill>
                <a:srgbClr val="6D9EEB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rage"/>
              <a:buChar char="❏"/>
            </a:pPr>
            <a:r>
              <a:rPr lang="en" sz="20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Animal Science</a:t>
            </a:r>
            <a:endParaRPr sz="20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200"/>
              <a:buFont typeface="Average"/>
              <a:buChar char="❏"/>
            </a:pPr>
            <a:r>
              <a:rPr lang="en" sz="2200" b="1">
                <a:solidFill>
                  <a:srgbClr val="6D9EEB"/>
                </a:solidFill>
                <a:latin typeface="Average"/>
                <a:ea typeface="Average"/>
                <a:cs typeface="Average"/>
                <a:sym typeface="Average"/>
              </a:rPr>
              <a:t>Automotive Technology</a:t>
            </a:r>
            <a:endParaRPr sz="2200" b="1">
              <a:solidFill>
                <a:srgbClr val="6D9EEB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200"/>
              <a:buFont typeface="Average"/>
              <a:buChar char="❏"/>
            </a:pPr>
            <a:r>
              <a:rPr lang="en" sz="2200" b="1">
                <a:solidFill>
                  <a:srgbClr val="6D9EEB"/>
                </a:solidFill>
                <a:latin typeface="Average"/>
                <a:ea typeface="Average"/>
                <a:cs typeface="Average"/>
                <a:sym typeface="Average"/>
              </a:rPr>
              <a:t>Business: Sales &amp; Marketing</a:t>
            </a:r>
            <a:endParaRPr sz="2200" b="1">
              <a:solidFill>
                <a:srgbClr val="6D9EEB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200"/>
              <a:buFont typeface="Average"/>
              <a:buChar char="❏"/>
            </a:pPr>
            <a:r>
              <a:rPr lang="en" sz="2200" b="1">
                <a:solidFill>
                  <a:srgbClr val="6D9EEB"/>
                </a:solidFill>
                <a:latin typeface="Average"/>
                <a:ea typeface="Average"/>
                <a:cs typeface="Average"/>
                <a:sym typeface="Average"/>
              </a:rPr>
              <a:t>Computer Science</a:t>
            </a:r>
            <a:endParaRPr sz="2200" b="1">
              <a:solidFill>
                <a:srgbClr val="6D9EEB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200"/>
              <a:buFont typeface="Average"/>
              <a:buChar char="❏"/>
            </a:pPr>
            <a:r>
              <a:rPr lang="en" sz="2200" b="1">
                <a:solidFill>
                  <a:srgbClr val="6D9EEB"/>
                </a:solidFill>
                <a:latin typeface="Average"/>
                <a:ea typeface="Average"/>
                <a:cs typeface="Average"/>
                <a:sym typeface="Average"/>
              </a:rPr>
              <a:t>Construction Technology</a:t>
            </a:r>
            <a:endParaRPr sz="2200" b="1">
              <a:solidFill>
                <a:srgbClr val="6D9EEB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rage"/>
              <a:buChar char="❏"/>
            </a:pPr>
            <a:r>
              <a:rPr lang="en" sz="20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Cyber Security</a:t>
            </a:r>
            <a:endParaRPr sz="20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rage"/>
              <a:buChar char="❏"/>
            </a:pPr>
            <a:r>
              <a:rPr lang="en" sz="20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Dental Assisting</a:t>
            </a:r>
            <a:endParaRPr sz="20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4572000" y="1507925"/>
            <a:ext cx="4260300" cy="3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rage"/>
              <a:buChar char="❏"/>
            </a:pPr>
            <a:r>
              <a:rPr lang="en" sz="20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Education</a:t>
            </a:r>
            <a:endParaRPr sz="20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200"/>
              <a:buFont typeface="Average"/>
              <a:buChar char="❏"/>
            </a:pPr>
            <a:r>
              <a:rPr lang="en" sz="2200" b="1">
                <a:solidFill>
                  <a:srgbClr val="6D9EEB"/>
                </a:solidFill>
                <a:latin typeface="Average"/>
                <a:ea typeface="Average"/>
                <a:cs typeface="Average"/>
                <a:sym typeface="Average"/>
              </a:rPr>
              <a:t>Design, Visual and Media Arts</a:t>
            </a:r>
            <a:endParaRPr sz="2200" b="1">
              <a:solidFill>
                <a:srgbClr val="6D9EEB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200"/>
              <a:buFont typeface="Average"/>
              <a:buChar char="❏"/>
            </a:pPr>
            <a:r>
              <a:rPr lang="en" sz="2200" b="1">
                <a:solidFill>
                  <a:srgbClr val="6D9EEB"/>
                </a:solidFill>
                <a:latin typeface="Average"/>
                <a:ea typeface="Average"/>
                <a:cs typeface="Average"/>
                <a:sym typeface="Average"/>
              </a:rPr>
              <a:t>Engineering &amp; Adv MFGT</a:t>
            </a:r>
            <a:endParaRPr sz="20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200"/>
              <a:buFont typeface="Average"/>
              <a:buChar char="❏"/>
            </a:pPr>
            <a:r>
              <a:rPr lang="en" sz="2200" b="1">
                <a:solidFill>
                  <a:srgbClr val="6D9EEB"/>
                </a:solidFill>
                <a:latin typeface="Average"/>
                <a:ea typeface="Average"/>
                <a:cs typeface="Average"/>
                <a:sym typeface="Average"/>
              </a:rPr>
              <a:t>Film &amp; Video Production</a:t>
            </a:r>
            <a:endParaRPr sz="2200" b="1">
              <a:solidFill>
                <a:srgbClr val="6D9EEB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rage"/>
              <a:buChar char="❏"/>
            </a:pPr>
            <a:r>
              <a:rPr lang="en" sz="20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Fire Science/Emergency Medical Response</a:t>
            </a:r>
            <a:endParaRPr sz="20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rage"/>
              <a:buChar char="❏"/>
            </a:pPr>
            <a:r>
              <a:rPr lang="en" sz="20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Hospitality</a:t>
            </a:r>
            <a:endParaRPr sz="20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rage"/>
              <a:buChar char="❏"/>
            </a:pPr>
            <a:r>
              <a:rPr lang="en" sz="20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Pharmacy Tech</a:t>
            </a:r>
            <a:endParaRPr sz="20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200"/>
              <a:buFont typeface="Average"/>
              <a:buChar char="❏"/>
            </a:pPr>
            <a:r>
              <a:rPr lang="en" sz="2200" b="1">
                <a:solidFill>
                  <a:srgbClr val="6D9EEB"/>
                </a:solidFill>
                <a:latin typeface="Average"/>
                <a:ea typeface="Average"/>
                <a:cs typeface="Average"/>
                <a:sym typeface="Average"/>
              </a:rPr>
              <a:t>Sports Medicine</a:t>
            </a:r>
            <a:endParaRPr sz="16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125" y="445025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you help prepare your students for College and Career?</a:t>
            </a:r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Tips for 7th Grade Parents</a:t>
            </a:r>
            <a:endParaRPr sz="18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Naviance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Encourage attendance at Pathway Panels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Parent University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Activites, Internships, Volunteering to build skills necessary for success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Mr. Marshall : jwmarshall@hartdistrict.org</a:t>
            </a:r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Tips for 8th Grade Parents</a:t>
            </a:r>
            <a:endParaRPr sz="18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Naviance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Career Pathway Courses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Career Pathway Summer Exploratories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Parent University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Activites, Internships, Volunteering to build skills necessary for success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Mrs. Dahlquist : kdahlquist@hartdistrict.org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40452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join us for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 &amp; A at our College and Career Table outside!!!!!!!</a:t>
            </a:r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Speak to Mrs. Dahlquist, Mr. Marshall and Mrs. Bakoo about specific pathways offered through Saugus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Pick up handouts for Career Pathways, Parent University and Summer Exploratories.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Get information on volunteers needed for 8th Grade Showcase.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Microsoft Office PowerPoint</Application>
  <PresentationFormat>On-screen Show (16:9)</PresentationFormat>
  <Paragraphs>60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Oswald</vt:lpstr>
      <vt:lpstr>Average</vt:lpstr>
      <vt:lpstr>Arial</vt:lpstr>
      <vt:lpstr>Slate</vt:lpstr>
      <vt:lpstr>College and Career Readiness</vt:lpstr>
      <vt:lpstr>What does it mean to be College and Career Ready?</vt:lpstr>
      <vt:lpstr>Why is College and Career Readiness important?</vt:lpstr>
      <vt:lpstr>Why is College and Career Readiness important?</vt:lpstr>
      <vt:lpstr>How are we preparing students at Arroyo Seco?</vt:lpstr>
      <vt:lpstr>What opportunities are available at Saugus?</vt:lpstr>
      <vt:lpstr>How can you help prepare your students for College and Career?</vt:lpstr>
      <vt:lpstr>Please join us for  Q &amp; A at our College and Career Table outside!!!!!!!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and Career Readiness</dc:title>
  <dc:creator>Marshall, Jesse</dc:creator>
  <cp:lastModifiedBy>Marshall, Jesse</cp:lastModifiedBy>
  <cp:revision>1</cp:revision>
  <dcterms:modified xsi:type="dcterms:W3CDTF">2019-04-09T20:30:07Z</dcterms:modified>
</cp:coreProperties>
</file>